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5" r:id="rId7"/>
    <p:sldId id="274" r:id="rId8"/>
    <p:sldId id="267" r:id="rId9"/>
    <p:sldId id="273" r:id="rId10"/>
    <p:sldId id="268" r:id="rId11"/>
    <p:sldId id="269" r:id="rId12"/>
    <p:sldId id="270" r:id="rId13"/>
    <p:sldId id="271" r:id="rId14"/>
    <p:sldId id="262" r:id="rId15"/>
    <p:sldId id="272" r:id="rId16"/>
    <p:sldId id="263" r:id="rId17"/>
    <p:sldId id="275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34" autoAdjust="0"/>
    <p:restoredTop sz="94624" autoAdjust="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atlas100.ru/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hh.ru/?utm_referrer=https://www.google.ru/&amp;" TargetMode="External"/><Relationship Id="rId2" Type="http://schemas.openxmlformats.org/officeDocument/2006/relationships/hyperlink" Target="https://www.avito.ru/kazan/rabota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moeobrazovanie.ru/" TargetMode="External"/><Relationship Id="rId2" Type="http://schemas.openxmlformats.org/officeDocument/2006/relationships/hyperlink" Target="https://spravochnik.rosmintrud.ru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moeobrazovanie.ru/" TargetMode="External"/><Relationship Id="rId2" Type="http://schemas.openxmlformats.org/officeDocument/2006/relationships/hyperlink" Target="https://spravochnik.rosmintrud.ru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edu.tatar.ru/" TargetMode="External"/><Relationship Id="rId4" Type="http://schemas.openxmlformats.org/officeDocument/2006/relationships/hyperlink" Target="https://trudvsem.ru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propostuplenie.ru/profession/Inzhener-stroitel/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381000" y="5572140"/>
            <a:ext cx="8763000" cy="21431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14" name="Текст 13"/>
          <p:cNvSpPr>
            <a:spLocks noGrp="1"/>
          </p:cNvSpPr>
          <p:nvPr>
            <p:ph type="body" sz="half" idx="2"/>
          </p:nvPr>
        </p:nvSpPr>
        <p:spPr>
          <a:xfrm>
            <a:off x="3357554" y="6000768"/>
            <a:ext cx="5429288" cy="571504"/>
          </a:xfrm>
        </p:spPr>
        <p:txBody>
          <a:bodyPr>
            <a:noAutofit/>
          </a:bodyPr>
          <a:lstStyle/>
          <a:p>
            <a:r>
              <a:rPr lang="ru-RU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Подготовила </a:t>
            </a:r>
            <a:r>
              <a:rPr lang="ru-RU" dirty="0" err="1">
                <a:latin typeface="Times New Roman" pitchFamily="18" charset="0"/>
                <a:ea typeface="Tahoma" pitchFamily="34" charset="0"/>
                <a:cs typeface="Times New Roman" pitchFamily="18" charset="0"/>
              </a:rPr>
              <a:t>профоконсультант</a:t>
            </a:r>
            <a:r>
              <a:rPr lang="ru-RU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 МБОУ «Гимназия №3 ЗМР РТ» –Тагирова Людмила Александровна</a:t>
            </a:r>
          </a:p>
        </p:txBody>
      </p:sp>
      <p:sp>
        <p:nvSpPr>
          <p:cNvPr id="9" name="Рисунок 8"/>
          <p:cNvSpPr>
            <a:spLocks noGrp="1"/>
          </p:cNvSpPr>
          <p:nvPr>
            <p:ph type="pic" idx="1"/>
          </p:nvPr>
        </p:nvSpPr>
        <p:spPr>
          <a:xfrm>
            <a:off x="3500430" y="571480"/>
            <a:ext cx="5029200" cy="3657600"/>
          </a:xfrm>
        </p:spPr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214290"/>
            <a:ext cx="7602661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1357290" y="1214422"/>
            <a:ext cx="77867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Специалисты дорожного строительства</a:t>
            </a:r>
            <a:endParaRPr lang="ru-RU" sz="3600" b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Tm="7000">
        <p:random/>
      </p:transition>
    </mc:Choice>
    <mc:Fallback>
      <p:transition spd="slow" advTm="7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28596" y="357166"/>
            <a:ext cx="7715304" cy="3000396"/>
          </a:xfrm>
        </p:spPr>
        <p:txBody>
          <a:bodyPr>
            <a:no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ru-RU" sz="2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Геодезист-</a:t>
            </a:r>
            <a:r>
              <a:rPr lang="ru-RU" sz="20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занимается формированием теоретической базы путем измерения территории и вычисления координат местности; создает топографические планы и карты.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Возможен карьерный рост от замерщика до начальника департамента геодезии. Средняя зарплата от 30 000 -50 000 рублей.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инженер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214678" y="3357562"/>
            <a:ext cx="4740005" cy="308611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3429000"/>
            <a:ext cx="8286808" cy="3071834"/>
          </a:xfrm>
        </p:spPr>
        <p:txBody>
          <a:bodyPr>
            <a:noAutofit/>
          </a:bodyPr>
          <a:lstStyle/>
          <a:p>
            <a:pPr lvl="0" algn="ctr" eaLnBrk="0" fontAlgn="base" hangingPunct="0">
              <a:spcAft>
                <a:spcPct val="0"/>
              </a:spcAft>
            </a:pPr>
            <a:r>
              <a:rPr lang="ru-RU" sz="2200" u="sng" cap="none" dirty="0" smtClean="0"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Машинист автогрейдера </a:t>
            </a:r>
            <a:r>
              <a:rPr lang="ru-RU" sz="2200" b="0" cap="none" dirty="0" smtClean="0"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 названия понятно, что это водитель самоходной машины. Зарплата у него в среднем 55 000 – 60 000 рублей. </a:t>
            </a:r>
            <a:r>
              <a:rPr lang="ru-RU" sz="2200" b="0" cap="none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0" cap="none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200" b="0" cap="none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</a:t>
            </a:r>
            <a:br>
              <a:rPr lang="ru-RU" sz="2200" b="0" cap="none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200" b="0" cap="none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0" cap="none" dirty="0" smtClean="0"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того чтобы начать свою карьеру в дорожном строительстве достаточно будет закончить автодорожный колледж и начать хорошо зарабатывать. </a:t>
            </a:r>
            <a:endParaRPr lang="ru-RU" sz="2200" b="0" cap="none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257544" cy="2319334"/>
          </a:xfrm>
        </p:spPr>
        <p:txBody>
          <a:bodyPr>
            <a:no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ru-RU" sz="2200" b="1" u="sng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Асфальтобетонщик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это специалист по укладке бетона и асфальта. Средняя зарплата 25 000 – 30 000 рублей.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sz="2200" b="1" u="sng" dirty="0" smtClean="0">
              <a:solidFill>
                <a:schemeClr val="tx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endParaRPr lang="ru-RU" sz="2200" dirty="0"/>
          </a:p>
        </p:txBody>
      </p:sp>
      <p:pic>
        <p:nvPicPr>
          <p:cNvPr id="5" name="Содержимое 4" descr="дорожн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286380" y="357166"/>
            <a:ext cx="3071834" cy="298652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Строительство – одна из важнейших инфраструктурных отраслей, 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FontTx/>
              <a:buChar char="-"/>
            </a:pPr>
            <a:r>
              <a:rPr lang="ru-RU" dirty="0" smtClean="0"/>
              <a:t>обеспечивающая  </a:t>
            </a:r>
            <a:r>
              <a:rPr lang="ru-RU" dirty="0"/>
              <a:t>развитие экономики</a:t>
            </a:r>
            <a:r>
              <a:rPr lang="ru-RU" dirty="0" smtClean="0"/>
              <a:t>,</a:t>
            </a:r>
          </a:p>
          <a:p>
            <a:pPr>
              <a:buFontTx/>
              <a:buChar char="-"/>
            </a:pPr>
            <a:r>
              <a:rPr lang="ru-RU" dirty="0" smtClean="0"/>
              <a:t> повседневный </a:t>
            </a:r>
            <a:r>
              <a:rPr lang="ru-RU" dirty="0"/>
              <a:t>комфорт </a:t>
            </a:r>
            <a:r>
              <a:rPr lang="ru-RU" dirty="0" smtClean="0"/>
              <a:t>населения,</a:t>
            </a:r>
          </a:p>
          <a:p>
            <a:pPr>
              <a:buFontTx/>
              <a:buChar char="-"/>
            </a:pPr>
            <a:r>
              <a:rPr lang="ru-RU" dirty="0"/>
              <a:t>я</a:t>
            </a:r>
            <a:r>
              <a:rPr lang="ru-RU" dirty="0" smtClean="0"/>
              <a:t>вляется </a:t>
            </a:r>
            <a:r>
              <a:rPr lang="ru-RU" dirty="0"/>
              <a:t>одним из лидеров по числу рабочих мест в стране. </a:t>
            </a:r>
            <a:endParaRPr lang="ru-RU" dirty="0" smtClean="0"/>
          </a:p>
          <a:p>
            <a:pPr>
              <a:buFontTx/>
              <a:buChar char="-"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                В </a:t>
            </a:r>
            <a:r>
              <a:rPr lang="ru-RU" dirty="0"/>
              <a:t>то же время современные требования к строительству подразумевают его значительную трансформацию. Изменения в этой сфере происходят медленно, </a:t>
            </a:r>
            <a:r>
              <a:rPr lang="ru-RU" dirty="0" smtClean="0"/>
              <a:t>Использование </a:t>
            </a:r>
            <a:r>
              <a:rPr lang="ru-RU" dirty="0"/>
              <a:t>новых материалов позволяет предлагать новые архитектурные и дизайнерские решения, которые раньше были недоступны.</a:t>
            </a:r>
          </a:p>
        </p:txBody>
      </p:sp>
    </p:spTree>
    <p:extLst>
      <p:ext uri="{BB962C8B-B14F-4D97-AF65-F5344CB8AC3E}">
        <p14:creationId xmlns:p14="http://schemas.microsoft.com/office/powerpoint/2010/main" xmlns="" val="3465512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Сделай сам!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 smtClean="0"/>
              <a:t>Загляни в АТЛАС НОВЫХ ПРОФЕССИЙ (</a:t>
            </a:r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atlas100.ru</a:t>
            </a:r>
            <a:r>
              <a:rPr lang="ru-RU" dirty="0" smtClean="0"/>
              <a:t>) и познакомься какие специальности будут востребованы в будущем в строительной сфере. Может быть ты найдешь свою заветную профессию.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67744" y="4221087"/>
            <a:ext cx="4968552" cy="2296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48385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КУДА ПОЙТИ УЧИТЬСЯ 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142984"/>
            <a:ext cx="8686800" cy="4937141"/>
          </a:xfrm>
        </p:spPr>
        <p:txBody>
          <a:bodyPr>
            <a:normAutofit fontScale="70000" lnSpcReduction="20000"/>
          </a:bodyPr>
          <a:lstStyle/>
          <a:p>
            <a:pPr algn="ctr">
              <a:buFontTx/>
              <a:buChar char="-"/>
            </a:pPr>
            <a:endParaRPr lang="ru-RU" b="1" dirty="0"/>
          </a:p>
          <a:p>
            <a:pPr>
              <a:buFont typeface="Wingdings" pitchFamily="2" charset="2"/>
              <a:buChar char="Ø"/>
            </a:pPr>
            <a:r>
              <a:rPr lang="ru-RU" sz="3400" b="1" dirty="0" smtClean="0"/>
              <a:t>Казанский автотранспортный техникум им. А.П. </a:t>
            </a:r>
            <a:r>
              <a:rPr lang="ru-RU" sz="3400" b="1" dirty="0" err="1" smtClean="0"/>
              <a:t>Обыденнова</a:t>
            </a:r>
            <a:r>
              <a:rPr lang="ru-RU" sz="3400" b="1" dirty="0" smtClean="0"/>
              <a:t> </a:t>
            </a:r>
          </a:p>
          <a:p>
            <a:pPr>
              <a:buNone/>
            </a:pPr>
            <a:r>
              <a:rPr lang="ru-RU" sz="3400" b="1" dirty="0" smtClean="0"/>
              <a:t>РТ, г.Казань, </a:t>
            </a:r>
            <a:r>
              <a:rPr lang="ru-RU" sz="3400" b="1" dirty="0" err="1" smtClean="0"/>
              <a:t>ул.Карбышева</a:t>
            </a:r>
            <a:r>
              <a:rPr lang="ru-RU" sz="3400" b="1" dirty="0" smtClean="0"/>
              <a:t>, д.64, телефон 8(843) 229-48-62,</a:t>
            </a:r>
          </a:p>
          <a:p>
            <a:pPr>
              <a:buNone/>
            </a:pPr>
            <a:r>
              <a:rPr lang="ru-RU" sz="3400" b="1" dirty="0" err="1" smtClean="0"/>
              <a:t>E-Mail:katt-kaz@yandex.ru</a:t>
            </a:r>
            <a:endParaRPr lang="ru-RU" sz="3400" b="1" dirty="0" smtClean="0"/>
          </a:p>
          <a:p>
            <a:pPr>
              <a:buFont typeface="Wingdings" pitchFamily="2" charset="2"/>
              <a:buChar char="Ø"/>
            </a:pPr>
            <a:endParaRPr lang="ru-RU" sz="3400" b="1" dirty="0" smtClean="0"/>
          </a:p>
          <a:p>
            <a:pPr>
              <a:buFont typeface="Wingdings" pitchFamily="2" charset="2"/>
              <a:buChar char="Ø"/>
            </a:pPr>
            <a:r>
              <a:rPr lang="ru-RU" sz="3400" b="1" dirty="0" smtClean="0"/>
              <a:t>Казанский авиационно-технический колледж имени П.В. Дементьева </a:t>
            </a:r>
          </a:p>
          <a:p>
            <a:pPr>
              <a:buNone/>
            </a:pPr>
            <a:r>
              <a:rPr lang="ru-RU" sz="3400" b="1" dirty="0" smtClean="0"/>
              <a:t>420036, Татарстан Республика, г. Казань, ул. Копылова, д. 2б, телефон (843) 210-17-23</a:t>
            </a:r>
          </a:p>
          <a:p>
            <a:pPr>
              <a:buFont typeface="Wingdings" pitchFamily="2" charset="2"/>
              <a:buChar char="Ø"/>
            </a:pPr>
            <a:endParaRPr lang="ru-RU" sz="3400" b="1" dirty="0" smtClean="0"/>
          </a:p>
          <a:p>
            <a:pPr>
              <a:buFont typeface="Wingdings" pitchFamily="2" charset="2"/>
              <a:buChar char="Ø"/>
            </a:pPr>
            <a:r>
              <a:rPr lang="ru-RU" sz="3400" b="1" dirty="0" smtClean="0"/>
              <a:t>Казанский государственный архитектурно-строительный университет</a:t>
            </a:r>
          </a:p>
          <a:p>
            <a:pPr>
              <a:buNone/>
            </a:pPr>
            <a:r>
              <a:rPr lang="ru-RU" sz="3400" b="1" dirty="0" smtClean="0"/>
              <a:t>Казань, </a:t>
            </a:r>
            <a:r>
              <a:rPr lang="ru-RU" sz="3400" b="1" dirty="0" err="1" smtClean="0"/>
              <a:t>Вахитовский</a:t>
            </a:r>
            <a:r>
              <a:rPr lang="ru-RU" sz="3400" b="1" dirty="0" smtClean="0"/>
              <a:t> район, улица Калинина, 43, Телефоны: +7 (843) 236-29-72, +7 (843) 510-46-22, +7 (843) 510-46-01 </a:t>
            </a:r>
          </a:p>
          <a:p>
            <a:pPr algn="ctr">
              <a:buNone/>
            </a:pPr>
            <a:endParaRPr lang="ru-RU" b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Tm="7000">
        <p:random/>
      </p:transition>
    </mc:Choice>
    <mc:Fallback>
      <p:transition spd="slow" advTm="7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РЫНОК ТРУДА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Согласно исследованию экспертов </a:t>
            </a:r>
            <a:r>
              <a:rPr lang="ru-RU" sz="16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«</a:t>
            </a:r>
            <a:r>
              <a:rPr lang="ru-RU" sz="1600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Avito</a:t>
            </a:r>
            <a:r>
              <a:rPr lang="ru-RU" sz="16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Работа»,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итогам второго квартала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профессии в сфере строительства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заняли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третью строчку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рейтинге наиболее востребованных профессий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сведениям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HeadHunter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 чаще всего работу в сфере строительства ищут мужчины (74%). Причем почти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80% из них отмечают в своих резюме наличие высшего образования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хотя, чтобы работать строителем, достаточно начального профессионального или среднего специального образования.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данным портала </a:t>
            </a:r>
            <a:r>
              <a:rPr lang="ru-RU" sz="1600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HeadHunter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среднем строителям Татарстана предлагают порядка 50 тысяч рублей.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C:\Users\User\Desktop\плакат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58657" y="3933056"/>
            <a:ext cx="4179086" cy="27860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753416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Подведем Итог: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285860"/>
            <a:ext cx="8267728" cy="4794265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dirty="0" smtClean="0"/>
              <a:t>       Можно с уверенностью утверждать, что строитель – профессия будущего. Каждый строитель гордится своей профессией, поскольку он прекрасно понимает: его труд направлен на то, чтобы человеку жилось комфортно и легко. </a:t>
            </a:r>
          </a:p>
          <a:p>
            <a:pPr>
              <a:buNone/>
            </a:pPr>
            <a:endParaRPr lang="ru-RU" dirty="0" smtClean="0"/>
          </a:p>
          <a:p>
            <a:pPr algn="ctr">
              <a:buNone/>
            </a:pPr>
            <a:r>
              <a:rPr lang="ru-RU" dirty="0" smtClean="0"/>
              <a:t>        Если  у вас есть знакомые или родственники – </a:t>
            </a:r>
            <a:r>
              <a:rPr lang="ru-RU" b="1" dirty="0" smtClean="0">
                <a:solidFill>
                  <a:srgbClr val="FF0000"/>
                </a:solidFill>
              </a:rPr>
              <a:t>специалисты дорожных профессий,</a:t>
            </a:r>
            <a:r>
              <a:rPr lang="ru-RU" b="1" dirty="0" smtClean="0"/>
              <a:t> </a:t>
            </a:r>
            <a:r>
              <a:rPr lang="ru-RU" dirty="0" smtClean="0"/>
              <a:t>не забудь поздравить их </a:t>
            </a:r>
            <a:r>
              <a:rPr lang="ru-RU" b="1" dirty="0" smtClean="0">
                <a:solidFill>
                  <a:srgbClr val="FF0000"/>
                </a:solidFill>
              </a:rPr>
              <a:t>с профессиональным праздником 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18 октября 2020г</a:t>
            </a:r>
            <a:r>
              <a:rPr lang="ru-RU" b="1" dirty="0" smtClean="0">
                <a:solidFill>
                  <a:srgbClr val="FF0000"/>
                </a:solidFill>
              </a:rPr>
              <a:t>.</a:t>
            </a:r>
          </a:p>
          <a:p>
            <a:pPr algn="ctr">
              <a:buNone/>
            </a:pP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Tm="7000">
        <p:random/>
      </p:transition>
    </mc:Choice>
    <mc:Fallback>
      <p:transition spd="slow" advTm="7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800" dirty="0" smtClean="0"/>
              <a:t>Использованы сайты:</a:t>
            </a:r>
          </a:p>
          <a:p>
            <a:r>
              <a:rPr lang="ru-RU" sz="1800" u="sng" dirty="0" smtClean="0">
                <a:hlinkClick r:id="rId2"/>
              </a:rPr>
              <a:t>https://spravochnik.rosmintrud.ru/</a:t>
            </a:r>
            <a:endParaRPr lang="ru-RU" sz="1800" u="sng" dirty="0" smtClean="0"/>
          </a:p>
          <a:p>
            <a:r>
              <a:rPr lang="en-US" sz="1800" dirty="0" smtClean="0">
                <a:hlinkClick r:id="rId3"/>
              </a:rPr>
              <a:t>https://moeobrazovanie.ru</a:t>
            </a:r>
            <a:r>
              <a:rPr lang="ru-RU" sz="1800" dirty="0" smtClean="0"/>
              <a:t> </a:t>
            </a:r>
          </a:p>
          <a:p>
            <a:pPr>
              <a:buNone/>
            </a:pPr>
            <a:r>
              <a:rPr lang="ru-RU" sz="1800" dirty="0" smtClean="0"/>
              <a:t>     (Мое образование-каталог профессий)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6" name="Текст 5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14282" y="428604"/>
            <a:ext cx="8701118" cy="300039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/>
              <a:t>         </a:t>
            </a:r>
            <a:r>
              <a:rPr lang="ru-RU" sz="2000" b="1" dirty="0" smtClean="0"/>
              <a:t>Историческая справка:</a:t>
            </a:r>
          </a:p>
          <a:p>
            <a:pPr algn="ctr">
              <a:buNone/>
            </a:pPr>
            <a:r>
              <a:rPr lang="ru-RU" sz="2400" dirty="0" smtClean="0"/>
              <a:t>В России началом дорожного строительства можно считать 1772 год- указ о строительстве грунтовой дороги из Петербурга в Москву.</a:t>
            </a:r>
          </a:p>
          <a:p>
            <a:pPr>
              <a:buNone/>
            </a:pPr>
            <a:r>
              <a:rPr lang="ru-RU" sz="2400" dirty="0" smtClean="0"/>
              <a:t>          </a:t>
            </a:r>
            <a:endParaRPr lang="ru-RU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3571868" y="5214951"/>
            <a:ext cx="45005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1026" name="Picture 2" descr="C:\Users\tagirova.l\Desktop\Плакаты Идель\дорог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86050" y="2428868"/>
            <a:ext cx="5482317" cy="390841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Tm="7000">
        <p:random/>
      </p:transition>
    </mc:Choice>
    <mc:Fallback>
      <p:transition spd="slow" advTm="7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500034" y="3000372"/>
            <a:ext cx="8358246" cy="3643338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ru-RU" b="1" dirty="0" smtClean="0"/>
              <a:t>          Специалисты по дорожному строительству</a:t>
            </a:r>
            <a:r>
              <a:rPr lang="ru-RU" dirty="0" smtClean="0"/>
              <a:t> нужны абсолютно везде. По мере разрастания городов и образования новых населенных пунктов, первое, что необходимо, – это пути сообщения. С появлением и развитием автомобильной промышленности количество дорог стало увеличиваться особенно активно. </a:t>
            </a:r>
            <a:r>
              <a:rPr lang="ru-RU" b="1" dirty="0" smtClean="0"/>
              <a:t>Так, к настоящему моменту протяжённость автодорог в мире составляет около 15 млн. км.</a:t>
            </a:r>
            <a:endParaRPr lang="ru-RU" dirty="0" smtClean="0"/>
          </a:p>
          <a:p>
            <a:pPr algn="ctr">
              <a:buNone/>
            </a:pPr>
            <a:endParaRPr lang="ru-RU" b="1" dirty="0"/>
          </a:p>
        </p:txBody>
      </p:sp>
      <p:pic>
        <p:nvPicPr>
          <p:cNvPr id="10" name="Содержимое 9" descr="развазка.jpg"/>
          <p:cNvPicPr>
            <a:picLocks noGrp="1" noChangeAspect="1"/>
          </p:cNvPicPr>
          <p:nvPr>
            <p:ph sz="quarter" idx="4294967295"/>
          </p:nvPr>
        </p:nvPicPr>
        <p:blipFill>
          <a:blip r:embed="rId2"/>
          <a:stretch>
            <a:fillRect/>
          </a:stretch>
        </p:blipFill>
        <p:spPr>
          <a:xfrm>
            <a:off x="1714480" y="214290"/>
            <a:ext cx="5786478" cy="2857500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Tm="7000">
        <p:random/>
      </p:transition>
    </mc:Choice>
    <mc:Fallback>
      <p:transition spd="slow" advTm="7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714876" y="357166"/>
            <a:ext cx="4000528" cy="150019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57158" y="642918"/>
            <a:ext cx="4357718" cy="5857916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  В то же время дорожное строительство предполагает освоение новых технологий и материалов, которые будут эффективны для нашего климата.</a:t>
            </a:r>
          </a:p>
          <a:p>
            <a:pPr>
              <a:buNone/>
            </a:pPr>
            <a:r>
              <a:rPr lang="ru-RU" dirty="0" smtClean="0"/>
              <a:t>      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Для этого </a:t>
            </a:r>
            <a:r>
              <a:rPr lang="ru-RU" b="1" dirty="0" smtClean="0"/>
              <a:t>нужны знания!</a:t>
            </a:r>
          </a:p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643438" y="2071678"/>
            <a:ext cx="4348162" cy="4252922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endParaRPr lang="ru-RU" b="1" dirty="0" smtClean="0"/>
          </a:p>
          <a:p>
            <a:pPr algn="ctr">
              <a:buNone/>
            </a:pPr>
            <a:endParaRPr lang="ru-RU" b="1" dirty="0" smtClean="0"/>
          </a:p>
          <a:p>
            <a:pPr algn="ctr">
              <a:buNone/>
            </a:pPr>
            <a:r>
              <a:rPr lang="ru-RU" b="1" dirty="0" smtClean="0"/>
              <a:t>Дорожное строительство можно разделить на:</a:t>
            </a:r>
            <a:endParaRPr lang="ru-RU" dirty="0" smtClean="0"/>
          </a:p>
          <a:p>
            <a:pPr lvl="0"/>
            <a:r>
              <a:rPr lang="ru-RU" dirty="0" smtClean="0"/>
              <a:t>Строительство автомобильных дорог </a:t>
            </a:r>
          </a:p>
          <a:p>
            <a:pPr lvl="0"/>
            <a:r>
              <a:rPr lang="ru-RU" dirty="0" smtClean="0"/>
              <a:t>Строительство Ж/Д путей </a:t>
            </a:r>
          </a:p>
          <a:p>
            <a:pPr lvl="0"/>
            <a:r>
              <a:rPr lang="ru-RU" dirty="0" smtClean="0"/>
              <a:t>Строительство мостов</a:t>
            </a:r>
          </a:p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32040" y="383952"/>
            <a:ext cx="3472891" cy="260466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Tm="7000">
        <p:random/>
      </p:transition>
    </mc:Choice>
    <mc:Fallback>
      <p:transition spd="slow" advTm="7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304800" y="1357298"/>
            <a:ext cx="8686800" cy="5000660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Знать основные свойства строительных материалов;</a:t>
            </a:r>
          </a:p>
          <a:p>
            <a:r>
              <a:rPr lang="ru-RU" dirty="0" smtClean="0"/>
              <a:t>знать назначения и правила применения ручных и механических инструментов;</a:t>
            </a:r>
          </a:p>
          <a:p>
            <a:r>
              <a:rPr lang="ru-RU" dirty="0" smtClean="0"/>
              <a:t>уметь читать чертежи;</a:t>
            </a:r>
          </a:p>
          <a:p>
            <a:r>
              <a:rPr lang="ru-RU" dirty="0" smtClean="0"/>
              <a:t>правила выполнения строительных работ на действующих на объектах;</a:t>
            </a:r>
          </a:p>
          <a:p>
            <a:r>
              <a:rPr lang="ru-RU" dirty="0" smtClean="0"/>
              <a:t>быть ответственным, выносливым;</a:t>
            </a:r>
          </a:p>
          <a:p>
            <a:r>
              <a:rPr lang="ru-RU" dirty="0" smtClean="0"/>
              <a:t>Умение концентрироваться на своем деле;</a:t>
            </a:r>
          </a:p>
          <a:p>
            <a:r>
              <a:rPr lang="ru-RU" dirty="0" smtClean="0"/>
              <a:t>Крепкое здоровье (необходимо трудиться на открытом воздухе и в любые погодные условия)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idx="4294967295"/>
          </p:nvPr>
        </p:nvSpPr>
        <p:spPr>
          <a:xfrm>
            <a:off x="0" y="428604"/>
            <a:ext cx="9001156" cy="928694"/>
          </a:xfrm>
        </p:spPr>
        <p:txBody>
          <a:bodyPr>
            <a:normAutofit fontScale="62500" lnSpcReduction="20000"/>
          </a:bodyPr>
          <a:lstStyle/>
          <a:p>
            <a:pPr algn="ctr">
              <a:buNone/>
            </a:pPr>
            <a:r>
              <a:rPr lang="ru-RU" sz="5100" b="1" i="1" dirty="0" smtClean="0"/>
              <a:t>Основные трудовые обязанности и деловые качества  дорожника</a:t>
            </a:r>
            <a:endParaRPr lang="ru-RU" sz="5100" b="1" dirty="0"/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Tm="7000">
        <p:random/>
      </p:transition>
    </mc:Choice>
    <mc:Fallback>
      <p:transition spd="slow" advTm="7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 flipV="1">
            <a:off x="1152525" y="2071688"/>
            <a:ext cx="7991475" cy="200025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дорож.jpg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285720" y="571480"/>
            <a:ext cx="8457429" cy="5572163"/>
          </a:xfrm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714348" y="1258470"/>
            <a:ext cx="792961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Кто же эти специалисты по дорожному строительству?</a:t>
            </a:r>
            <a:endParaRPr kumimoji="0" lang="ru-RU" sz="36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Практическая работа </a:t>
            </a:r>
            <a:r>
              <a:rPr lang="ru-RU" sz="1800" dirty="0" smtClean="0"/>
              <a:t>(вам в помощь)</a:t>
            </a:r>
            <a:endParaRPr lang="ru-RU" sz="1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u="sng" dirty="0" smtClean="0">
                <a:hlinkClick r:id="rId2"/>
              </a:rPr>
              <a:t>https://spravochnik.rosmintrud.ru/</a:t>
            </a:r>
            <a:endParaRPr lang="ru-RU" u="sng" dirty="0" smtClean="0"/>
          </a:p>
          <a:p>
            <a:r>
              <a:rPr lang="en-US" dirty="0" smtClean="0">
                <a:hlinkClick r:id="rId3"/>
              </a:rPr>
              <a:t>https://moeobrazovanie.ru</a:t>
            </a:r>
            <a:r>
              <a:rPr lang="ru-RU" dirty="0" smtClean="0"/>
              <a:t> </a:t>
            </a:r>
          </a:p>
          <a:p>
            <a:pPr>
              <a:buNone/>
            </a:pPr>
            <a:r>
              <a:rPr lang="ru-RU" dirty="0" smtClean="0"/>
              <a:t>     (Мое образование-каталог профессий)</a:t>
            </a:r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«Работа в России» или </a:t>
            </a:r>
            <a:r>
              <a:rPr lang="en-US" dirty="0" smtClean="0">
                <a:hlinkClick r:id="rId4"/>
              </a:rPr>
              <a:t>https://trudvsem.ru</a:t>
            </a:r>
            <a:endParaRPr lang="ru-RU" dirty="0" smtClean="0"/>
          </a:p>
          <a:p>
            <a:r>
              <a:rPr lang="en-US" dirty="0" smtClean="0">
                <a:hlinkClick r:id="rId5"/>
              </a:rPr>
              <a:t>https://edu.tatar.ru/</a:t>
            </a:r>
            <a:r>
              <a:rPr lang="ru-RU" dirty="0" smtClean="0"/>
              <a:t> (для просмотра профессионального образования, выбираем район)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строит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929058" y="357166"/>
            <a:ext cx="4955390" cy="2477695"/>
          </a:xfrm>
        </p:spPr>
      </p:pic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428596" y="2786058"/>
            <a:ext cx="8429684" cy="3643338"/>
          </a:xfrm>
        </p:spPr>
        <p:txBody>
          <a:bodyPr/>
          <a:lstStyle/>
          <a:p>
            <a:pPr lvl="0"/>
            <a:endParaRPr lang="ru-RU" sz="2400" b="1" dirty="0" smtClean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hlinkClick r:id="rId3"/>
            </a:endParaRPr>
          </a:p>
          <a:p>
            <a:pPr lvl="0"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/>
              </a:rPr>
              <a:t>Инженер-строитель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занимается разработкой основных проектных решений, проектной и рабочей документации, участвует в сборе и анализе исходных данных для проектирования, выполняет сложные чертежи и расчеты. Средняя зарплата инженера-строителя – 60 000 - 70 000 рублей.</a:t>
            </a:r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Арматурщик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Он возводит монолитные железобетонные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конструкци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устанавливает арматурные каркасы, сетки и отдельные стержни в стыки и узлы между сборными элементами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арма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143372" y="1285860"/>
            <a:ext cx="4762533" cy="3571900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509</TotalTime>
  <Words>673</Words>
  <Application>Microsoft Office PowerPoint</Application>
  <PresentationFormat>Экран (4:3)</PresentationFormat>
  <Paragraphs>78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Трек</vt:lpstr>
      <vt:lpstr> </vt:lpstr>
      <vt:lpstr> </vt:lpstr>
      <vt:lpstr>Слайд 3</vt:lpstr>
      <vt:lpstr>Слайд 4</vt:lpstr>
      <vt:lpstr>Слайд 5</vt:lpstr>
      <vt:lpstr> </vt:lpstr>
      <vt:lpstr>Практическая работа (вам в помощь)</vt:lpstr>
      <vt:lpstr>Слайд 8</vt:lpstr>
      <vt:lpstr>                                                                                Арматурщик</vt:lpstr>
      <vt:lpstr>Слайд 10</vt:lpstr>
      <vt:lpstr>Машинист автогрейдера из названия понятно, что это водитель самоходной машины. Зарплата у него в среднем 55 000 – 60 000 рублей.          Для того чтобы начать свою карьеру в дорожном строительстве достаточно будет закончить автодорожный колледж и начать хорошо зарабатывать. </vt:lpstr>
      <vt:lpstr>Строительство – одна из важнейших инфраструктурных отраслей, </vt:lpstr>
      <vt:lpstr>Сделай сам!</vt:lpstr>
      <vt:lpstr>КУДА ПОЙТИ УЧИТЬСЯ ? </vt:lpstr>
      <vt:lpstr>РЫНОК ТРУДА</vt:lpstr>
      <vt:lpstr>Подведем Итог: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Профессии в сфере обслуживания  и оказания услуг населению  -социальная сфера</dc:title>
  <dc:creator>User</dc:creator>
  <cp:lastModifiedBy>tagirova.l</cp:lastModifiedBy>
  <cp:revision>54</cp:revision>
  <dcterms:created xsi:type="dcterms:W3CDTF">2020-10-04T14:27:09Z</dcterms:created>
  <dcterms:modified xsi:type="dcterms:W3CDTF">2020-10-16T13:35:23Z</dcterms:modified>
</cp:coreProperties>
</file>